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338" r:id="rId3"/>
    <p:sldId id="405" r:id="rId4"/>
    <p:sldId id="406" r:id="rId5"/>
    <p:sldId id="407" r:id="rId6"/>
    <p:sldId id="408" r:id="rId7"/>
    <p:sldId id="383" r:id="rId8"/>
    <p:sldId id="394" r:id="rId9"/>
    <p:sldId id="392" r:id="rId10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D0CECE"/>
    <a:srgbClr val="9DF5F5"/>
    <a:srgbClr val="FEB8FB"/>
    <a:srgbClr val="F19759"/>
    <a:srgbClr val="3B3838"/>
    <a:srgbClr val="6A6A6A"/>
    <a:srgbClr val="4989C7"/>
    <a:srgbClr val="767171"/>
    <a:srgbClr val="F3E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1327" autoAdjust="0"/>
  </p:normalViewPr>
  <p:slideViewPr>
    <p:cSldViewPr snapToGrid="0">
      <p:cViewPr varScale="1">
        <p:scale>
          <a:sx n="115" d="100"/>
          <a:sy n="115" d="100"/>
        </p:scale>
        <p:origin x="1194" y="108"/>
      </p:cViewPr>
      <p:guideLst>
        <p:guide orient="horz" pos="2137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5544" tIns="47772" rIns="95544" bIns="47772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5544" tIns="47772" rIns="95544" bIns="47772" rtlCol="0"/>
          <a:lstStyle>
            <a:lvl1pPr algn="r">
              <a:defRPr sz="1300"/>
            </a:lvl1pPr>
          </a:lstStyle>
          <a:p>
            <a:fld id="{D831AF68-365B-4634-9524-BEC48AB8763D}" type="datetimeFigureOut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1239838"/>
            <a:ext cx="484187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4" tIns="47772" rIns="95544" bIns="4777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5544" tIns="47772" rIns="95544" bIns="4777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5544" tIns="47772" rIns="95544" bIns="47772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5544" tIns="47772" rIns="95544" bIns="47772" rtlCol="0" anchor="b"/>
          <a:lstStyle>
            <a:lvl1pPr algn="r">
              <a:defRPr sz="1300"/>
            </a:lvl1pPr>
          </a:lstStyle>
          <a:p>
            <a:fld id="{6342BEA1-D580-41AE-857B-482C4A0878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4590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2BEA1-D580-41AE-857B-482C4A08785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630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2BEA1-D580-41AE-857B-482C4A08785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86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0FE8-FD3E-4D54-A30D-12DF8024C3C2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916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1CED2-4C23-4B27-8FE3-663CFB171022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832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574B4-3204-41B3-B93D-FF4CA0719255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5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13FEB-D5D6-4445-801B-EDB733F1EEEB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844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B7FB1-DE62-4285-93E5-ADCE43B29AA7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76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F66F-FBAF-43C5-A644-80A83C245564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77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EBC7-144A-4913-81C8-B4C5B6182F82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943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FE89C-2A9F-43A6-8603-95EB30B46F90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72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055B-1B68-4482-94AA-17FCBA129506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995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CEEF-6786-4398-B6BA-7642938EA550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02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EC76-2D32-4F61-8F9A-1AE0A6485934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166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7D298-0598-47B7-8B3A-70B05781DAA2}" type="datetime1">
              <a:rPr lang="ko-KR" altLang="en-US" smtClean="0"/>
              <a:pPr/>
              <a:t>2021-08-10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0035B-7B88-4135-8C8D-7B1BB0171D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69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141159" y="651655"/>
            <a:ext cx="10047160" cy="2387600"/>
          </a:xfrm>
        </p:spPr>
        <p:txBody>
          <a:bodyPr>
            <a:normAutofit/>
          </a:bodyPr>
          <a:lstStyle/>
          <a:p>
            <a:r>
              <a:rPr lang="en-US" altLang="ko-KR" sz="2800" b="1" dirty="0">
                <a:latin typeface="+mj-ea"/>
              </a:rPr>
              <a:t>2021 </a:t>
            </a:r>
            <a:r>
              <a:rPr lang="ko-KR" altLang="en-US" sz="2800" b="1" dirty="0">
                <a:latin typeface="+mj-ea"/>
              </a:rPr>
              <a:t>제</a:t>
            </a:r>
            <a:r>
              <a:rPr lang="en-US" altLang="ko-KR" sz="2800" b="1" dirty="0">
                <a:latin typeface="+mj-ea"/>
              </a:rPr>
              <a:t>8</a:t>
            </a:r>
            <a:r>
              <a:rPr lang="ko-KR" altLang="en-US" sz="2800" b="1" dirty="0">
                <a:latin typeface="+mj-ea"/>
              </a:rPr>
              <a:t>회 한성 노벨 영</a:t>
            </a:r>
            <a:r>
              <a:rPr lang="en-US" altLang="ko-KR" sz="2800" b="1" dirty="0">
                <a:latin typeface="맑은 고딕"/>
                <a:ea typeface="맑은 고딕"/>
              </a:rPr>
              <a:t>•</a:t>
            </a:r>
            <a:r>
              <a:rPr lang="ko-KR" altLang="en-US" sz="2800" b="1" dirty="0">
                <a:latin typeface="+mj-ea"/>
              </a:rPr>
              <a:t>수재 장학생 여름캠프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131330"/>
            <a:ext cx="7429500" cy="1655762"/>
          </a:xfrm>
        </p:spPr>
        <p:txBody>
          <a:bodyPr>
            <a:normAutofit/>
          </a:bodyPr>
          <a:lstStyle/>
          <a:p>
            <a:r>
              <a:rPr lang="ko-KR" altLang="en-US" sz="2800" b="1" dirty="0">
                <a:latin typeface="+mj-ea"/>
              </a:rPr>
              <a:t> </a:t>
            </a:r>
            <a:r>
              <a:rPr lang="en-US" altLang="ko-KR" sz="2800" b="1" dirty="0">
                <a:latin typeface="+mj-ea"/>
              </a:rPr>
              <a:t>- </a:t>
            </a:r>
            <a:r>
              <a:rPr lang="ko-KR" altLang="en-US" sz="2800" b="1" dirty="0">
                <a:latin typeface="+mj-ea"/>
              </a:rPr>
              <a:t>타임 스케쥴 </a:t>
            </a:r>
            <a:r>
              <a:rPr lang="en-US" altLang="ko-KR" sz="2800" b="1" dirty="0">
                <a:latin typeface="+mj-ea"/>
              </a:rPr>
              <a:t>- </a:t>
            </a:r>
            <a:endParaRPr lang="ko-KR" altLang="en-US" sz="2800" dirty="0"/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1585567" y="5899147"/>
            <a:ext cx="975360" cy="39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/>
              <a:t>주최</a:t>
            </a: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5172043" y="5899147"/>
            <a:ext cx="975360" cy="39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/>
              <a:t>주관</a:t>
            </a:r>
          </a:p>
        </p:txBody>
      </p:sp>
      <p:pic>
        <p:nvPicPr>
          <p:cNvPr id="1028" name="_x350518408" descr="EMB0000227897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938" y="5902791"/>
            <a:ext cx="2231988" cy="3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1038" name="_x356013056" descr="EMB0000227897a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403" y="5891305"/>
            <a:ext cx="1963135" cy="32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022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2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72429"/>
              </p:ext>
            </p:extLst>
          </p:nvPr>
        </p:nvGraphicFramePr>
        <p:xfrm>
          <a:off x="476249" y="602913"/>
          <a:ext cx="9102408" cy="6008836"/>
        </p:xfrm>
        <a:graphic>
          <a:graphicData uri="http://schemas.openxmlformats.org/drawingml/2006/table">
            <a:tbl>
              <a:tblPr/>
              <a:tblGrid>
                <a:gridCol w="968057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749852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714734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436195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584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4862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10:00 ~ 10:20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한성홀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 참여자</a:t>
                      </a:r>
                      <a:r>
                        <a:rPr lang="en-US" altLang="ko-KR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발열 체크 및 안내 </a:t>
                      </a:r>
                      <a:endParaRPr lang="en-US" altLang="ko-KR" sz="12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대기실 입장</a:t>
                      </a:r>
                      <a:r>
                        <a:rPr lang="en-US" altLang="ko-KR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온라인 참여</a:t>
                      </a:r>
                      <a:r>
                        <a:rPr lang="en-US" altLang="ko-KR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687471"/>
                  </a:ext>
                </a:extLst>
              </a:tr>
              <a:tr h="559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수여식 개회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안내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108028"/>
                  </a:ext>
                </a:extLst>
              </a:tr>
              <a:tr h="23492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10:20~10:25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수여식 개회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48621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국민의례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국민의례 </a:t>
                      </a:r>
                      <a:endParaRPr lang="en-US" altLang="ko-KR" sz="1200" kern="0" spc="-5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 (</a:t>
                      </a:r>
                      <a:r>
                        <a:rPr lang="ko-KR" altLang="en-US" sz="12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애국가 생략</a:t>
                      </a:r>
                      <a:r>
                        <a:rPr lang="en-US" altLang="ko-KR" sz="12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kern="0" spc="-5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내빈 소개</a:t>
                      </a:r>
                      <a:endParaRPr lang="en-US" altLang="ko-KR" sz="1200" kern="0" spc="-5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559783"/>
                  </a:ext>
                </a:extLst>
              </a:tr>
              <a:tr h="2584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10:25~10:31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재단소개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재단 영상 송출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재단 영상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48319"/>
                  </a:ext>
                </a:extLst>
              </a:tr>
              <a:tr h="486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10:31~10:35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장학생 선발 경과보고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위원장님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고려대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김인묵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명예교수 제 </a:t>
                      </a:r>
                      <a:r>
                        <a:rPr lang="en-US" altLang="ko-KR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기 장학생 선발 경과보고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현장진행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065629"/>
                  </a:ext>
                </a:extLst>
              </a:tr>
              <a:tr h="4862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10:35~10:50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장학증서 수여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이사장님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온라인 장학증서 수여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대표 학생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명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342040"/>
                  </a:ext>
                </a:extLst>
              </a:tr>
              <a:tr h="486216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에티오피아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장학증서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이사장님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6.25 UN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참전국 에티오피아 카이스트 장학생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명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줌 참석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…..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소감 발표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042076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10:50~10:55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한성의 별 수여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이사장님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한성의 별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대상자 시상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N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명 현장 참여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420989"/>
                  </a:ext>
                </a:extLst>
              </a:tr>
              <a:tr h="4390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10:55~11:00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축사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노우창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후배 장학생에게 전하는 선배 장학생 대표 축사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줌 연결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04133"/>
                  </a:ext>
                </a:extLst>
              </a:tr>
              <a:tr h="2584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11:00~11:05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축사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이사장님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이사장님 환영사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 진행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076538"/>
                  </a:ext>
                </a:extLst>
              </a:tr>
              <a:tr h="25848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11:05~11:10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수여식 폐회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폐회식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9719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개회선언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총장님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김진성 여름캠프 총괄 위원장님 개회 선언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 진행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31158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1796" y="226522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1. </a:t>
            </a:r>
            <a:r>
              <a:rPr lang="ko-KR" altLang="en-US" b="1" dirty="0" smtClean="0">
                <a:latin typeface="+mj-ea"/>
                <a:ea typeface="+mj-ea"/>
              </a:rPr>
              <a:t>수여</a:t>
            </a:r>
            <a:r>
              <a:rPr lang="ko-KR" altLang="en-US" b="1" dirty="0" smtClean="0">
                <a:latin typeface="+mj-ea"/>
                <a:ea typeface="+mj-ea"/>
              </a:rPr>
              <a:t>식 </a:t>
            </a:r>
            <a:r>
              <a:rPr lang="ko-KR" altLang="en-US" b="1" dirty="0">
                <a:latin typeface="+mj-ea"/>
                <a:ea typeface="+mj-ea"/>
              </a:rPr>
              <a:t>및 </a:t>
            </a:r>
            <a:r>
              <a:rPr lang="ko-KR" altLang="en-US" b="1" dirty="0" smtClean="0">
                <a:latin typeface="+mj-ea"/>
                <a:ea typeface="+mj-ea"/>
              </a:rPr>
              <a:t>개회</a:t>
            </a:r>
            <a:r>
              <a:rPr lang="ko-KR" altLang="en-US" b="1" dirty="0" smtClean="0">
                <a:latin typeface="+mj-ea"/>
                <a:ea typeface="+mj-ea"/>
              </a:rPr>
              <a:t>식 </a:t>
            </a:r>
            <a:r>
              <a:rPr lang="en-US" altLang="ko-KR" b="1" dirty="0">
                <a:latin typeface="+mj-ea"/>
                <a:ea typeface="+mj-ea"/>
              </a:rPr>
              <a:t>: </a:t>
            </a:r>
            <a:r>
              <a:rPr lang="en-US" altLang="ko-KR" b="1" dirty="0">
                <a:latin typeface="+mj-ea"/>
              </a:rPr>
              <a:t>8</a:t>
            </a:r>
            <a:r>
              <a:rPr lang="ko-KR" altLang="en-US" b="1" dirty="0">
                <a:latin typeface="+mj-ea"/>
              </a:rPr>
              <a:t>월 </a:t>
            </a:r>
            <a:r>
              <a:rPr lang="en-US" altLang="ko-KR" b="1" dirty="0">
                <a:latin typeface="+mj-ea"/>
              </a:rPr>
              <a:t>14</a:t>
            </a:r>
            <a:r>
              <a:rPr lang="ko-KR" altLang="en-US" b="1" dirty="0">
                <a:latin typeface="+mj-ea"/>
              </a:rPr>
              <a:t>일 </a:t>
            </a:r>
            <a:r>
              <a:rPr lang="en-US" altLang="ko-KR" b="1" dirty="0">
                <a:latin typeface="+mj-ea"/>
              </a:rPr>
              <a:t>(</a:t>
            </a:r>
            <a:r>
              <a:rPr lang="ko-KR" altLang="en-US" b="1" dirty="0">
                <a:latin typeface="+mj-ea"/>
              </a:rPr>
              <a:t>토</a:t>
            </a:r>
            <a:r>
              <a:rPr lang="en-US" altLang="ko-KR" b="1" dirty="0">
                <a:latin typeface="+mj-ea"/>
              </a:rPr>
              <a:t>) 10:20 ~ 11:10</a:t>
            </a:r>
            <a:r>
              <a:rPr lang="ko-KR" altLang="en-US" b="1" dirty="0">
                <a:latin typeface="+mj-ea"/>
                <a:ea typeface="+mj-ea"/>
              </a:rPr>
              <a:t> </a:t>
            </a:r>
            <a:endParaRPr lang="ko-KR" altLang="en-US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92132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3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487105"/>
              </p:ext>
            </p:extLst>
          </p:nvPr>
        </p:nvGraphicFramePr>
        <p:xfrm>
          <a:off x="400230" y="764583"/>
          <a:ext cx="9102408" cy="2219431"/>
        </p:xfrm>
        <a:graphic>
          <a:graphicData uri="http://schemas.openxmlformats.org/drawingml/2006/table">
            <a:tbl>
              <a:tblPr/>
              <a:tblGrid>
                <a:gridCol w="968057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255643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742122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636105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282911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82192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11:00~11:10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오리엔테이션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한성홀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캠프 목표 및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프로그램 일정 안내</a:t>
                      </a:r>
                      <a:r>
                        <a:rPr lang="en-US" altLang="ko-KR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5458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11:10~12:00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비전 로드맵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한성홀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회장단 선출 시스템 안내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 후보</a:t>
                      </a:r>
                      <a:r>
                        <a:rPr lang="ko-KR" altLang="en-US" sz="12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개별 발표</a:t>
                      </a:r>
                      <a:endParaRPr lang="en-US" altLang="ko-KR" sz="12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회장단 후보 질의응답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식사 이후 재 집합에 대해 안내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3306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0230" y="312812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2. </a:t>
            </a:r>
            <a:r>
              <a:rPr lang="ko-KR" altLang="en-US" b="1" dirty="0">
                <a:latin typeface="+mj-ea"/>
                <a:ea typeface="+mj-ea"/>
              </a:rPr>
              <a:t>비전 로드맵 </a:t>
            </a:r>
            <a:r>
              <a:rPr lang="en-US" altLang="ko-KR" b="1" dirty="0">
                <a:latin typeface="+mj-ea"/>
              </a:rPr>
              <a:t>: 8</a:t>
            </a:r>
            <a:r>
              <a:rPr lang="ko-KR" altLang="en-US" b="1" dirty="0">
                <a:latin typeface="+mj-ea"/>
              </a:rPr>
              <a:t>월 </a:t>
            </a:r>
            <a:r>
              <a:rPr lang="en-US" altLang="ko-KR" b="1" dirty="0">
                <a:latin typeface="+mj-ea"/>
              </a:rPr>
              <a:t>14</a:t>
            </a:r>
            <a:r>
              <a:rPr lang="ko-KR" altLang="en-US" b="1" dirty="0">
                <a:latin typeface="+mj-ea"/>
              </a:rPr>
              <a:t>일 </a:t>
            </a:r>
            <a:r>
              <a:rPr lang="en-US" altLang="ko-KR" b="1" dirty="0">
                <a:latin typeface="+mj-ea"/>
              </a:rPr>
              <a:t>11:00 ~ 12:00</a:t>
            </a:r>
            <a:endParaRPr lang="ko-KR" altLang="en-US" b="1" dirty="0">
              <a:latin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869" y="3419475"/>
            <a:ext cx="8626656" cy="2125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latin typeface="+mj-ea"/>
                <a:ea typeface="+mj-ea"/>
              </a:rPr>
              <a:t>&lt;</a:t>
            </a:r>
            <a:r>
              <a:rPr lang="ko-KR" altLang="en-US" sz="1500" b="1" dirty="0" err="1">
                <a:latin typeface="+mj-ea"/>
                <a:ea typeface="+mj-ea"/>
              </a:rPr>
              <a:t>비전로드맵</a:t>
            </a:r>
            <a:r>
              <a:rPr lang="en-US" altLang="ko-KR" sz="1500" b="1" dirty="0">
                <a:latin typeface="+mj-ea"/>
                <a:ea typeface="+mj-ea"/>
              </a:rPr>
              <a:t>&gt;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회장단 선출 시스템 안내 </a:t>
            </a:r>
            <a:endParaRPr lang="en-US" altLang="ko-KR" sz="15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+mj-ea"/>
                <a:ea typeface="+mj-ea"/>
              </a:rPr>
              <a:t>  - </a:t>
            </a:r>
            <a:r>
              <a:rPr lang="ko-KR" altLang="en-US" sz="1500" dirty="0">
                <a:latin typeface="+mj-ea"/>
                <a:ea typeface="+mj-ea"/>
              </a:rPr>
              <a:t>온라인 진행으로 인해</a:t>
            </a:r>
            <a:r>
              <a:rPr lang="en-US" altLang="ko-KR" sz="1500" dirty="0">
                <a:latin typeface="+mj-ea"/>
                <a:ea typeface="+mj-ea"/>
              </a:rPr>
              <a:t>, </a:t>
            </a:r>
            <a:r>
              <a:rPr lang="ko-KR" altLang="en-US" sz="1500" dirty="0">
                <a:latin typeface="+mj-ea"/>
                <a:ea typeface="+mj-ea"/>
              </a:rPr>
              <a:t>비전 로드맵 이후</a:t>
            </a:r>
            <a:r>
              <a:rPr lang="en-US" altLang="ko-KR" sz="1500" dirty="0">
                <a:latin typeface="+mj-ea"/>
                <a:ea typeface="+mj-ea"/>
              </a:rPr>
              <a:t>, 2</a:t>
            </a:r>
            <a:r>
              <a:rPr lang="ko-KR" altLang="en-US" sz="1500" dirty="0">
                <a:latin typeface="+mj-ea"/>
                <a:ea typeface="+mj-ea"/>
              </a:rPr>
              <a:t>일차 오전 회장단 선출 예정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</a:rPr>
              <a:t>개별 발표</a:t>
            </a:r>
            <a:r>
              <a:rPr lang="en-US" altLang="ko-KR" sz="1500" dirty="0">
                <a:latin typeface="+mj-ea"/>
              </a:rPr>
              <a:t>(</a:t>
            </a:r>
            <a:r>
              <a:rPr lang="ko-KR" altLang="en-US" sz="1500" dirty="0">
                <a:latin typeface="+mj-ea"/>
              </a:rPr>
              <a:t>회장 지원 각오 및 </a:t>
            </a:r>
            <a:r>
              <a:rPr lang="en-US" altLang="ko-KR" sz="1500" dirty="0">
                <a:latin typeface="+mj-ea"/>
              </a:rPr>
              <a:t>8</a:t>
            </a:r>
            <a:r>
              <a:rPr lang="ko-KR" altLang="en-US" sz="1500" dirty="0">
                <a:latin typeface="+mj-ea"/>
              </a:rPr>
              <a:t>기 운영 계획</a:t>
            </a:r>
            <a:r>
              <a:rPr lang="en-US" altLang="ko-KR" sz="1500" dirty="0">
                <a:latin typeface="+mj-ea"/>
              </a:rPr>
              <a:t>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</a:rPr>
              <a:t>회장단 후보 질의응답 </a:t>
            </a:r>
            <a:endParaRPr lang="en-US" altLang="ko-KR" sz="15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+mj-ea"/>
              </a:rPr>
              <a:t>  - </a:t>
            </a:r>
            <a:r>
              <a:rPr lang="ko-KR" altLang="en-US" sz="1500" dirty="0">
                <a:latin typeface="+mj-ea"/>
              </a:rPr>
              <a:t>사전에 준비한 일부 질문을 사회자가 하고</a:t>
            </a:r>
            <a:r>
              <a:rPr lang="en-US" altLang="ko-KR" sz="1500" dirty="0">
                <a:latin typeface="+mj-ea"/>
              </a:rPr>
              <a:t>, </a:t>
            </a:r>
            <a:r>
              <a:rPr lang="ko-KR" altLang="en-US" sz="1500" dirty="0">
                <a:latin typeface="+mj-ea"/>
              </a:rPr>
              <a:t>후보들이 답변하는 형식</a:t>
            </a:r>
            <a:endParaRPr lang="en-US" altLang="ko-KR" sz="15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8770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3896" y="338292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3. </a:t>
            </a:r>
            <a:r>
              <a:rPr lang="ko-KR" altLang="en-US" b="1" dirty="0">
                <a:latin typeface="+mj-ea"/>
                <a:ea typeface="+mj-ea"/>
              </a:rPr>
              <a:t>한성 노벨 영</a:t>
            </a:r>
            <a:r>
              <a:rPr lang="en-US" altLang="ko-KR" b="1" dirty="0">
                <a:latin typeface="맑은 고딕"/>
                <a:ea typeface="맑은 고딕"/>
              </a:rPr>
              <a:t>•</a:t>
            </a:r>
            <a:r>
              <a:rPr lang="ko-KR" altLang="en-US" b="1" dirty="0">
                <a:latin typeface="+mj-ea"/>
                <a:ea typeface="+mj-ea"/>
              </a:rPr>
              <a:t>수재 장학생 진로 멘토링 </a:t>
            </a:r>
            <a:r>
              <a:rPr lang="en-US" altLang="ko-KR" b="1" dirty="0">
                <a:latin typeface="+mj-ea"/>
              </a:rPr>
              <a:t>: 8</a:t>
            </a:r>
            <a:r>
              <a:rPr lang="ko-KR" altLang="en-US" b="1" dirty="0">
                <a:latin typeface="+mj-ea"/>
              </a:rPr>
              <a:t>월 </a:t>
            </a:r>
            <a:r>
              <a:rPr lang="en-US" altLang="ko-KR" b="1" dirty="0">
                <a:latin typeface="+mj-ea"/>
              </a:rPr>
              <a:t>14</a:t>
            </a:r>
            <a:r>
              <a:rPr lang="ko-KR" altLang="en-US" b="1" dirty="0">
                <a:latin typeface="+mj-ea"/>
              </a:rPr>
              <a:t>일 </a:t>
            </a:r>
            <a:r>
              <a:rPr lang="en-US" altLang="ko-KR" b="1" dirty="0">
                <a:latin typeface="+mj-ea"/>
              </a:rPr>
              <a:t>(</a:t>
            </a:r>
            <a:r>
              <a:rPr lang="ko-KR" altLang="en-US" b="1" dirty="0">
                <a:latin typeface="+mj-ea"/>
              </a:rPr>
              <a:t>토</a:t>
            </a:r>
            <a:r>
              <a:rPr lang="en-US" altLang="ko-KR" b="1" dirty="0">
                <a:latin typeface="+mj-ea"/>
              </a:rPr>
              <a:t>) 13:00 ~ 15:30</a:t>
            </a:r>
            <a:r>
              <a:rPr lang="ko-KR" altLang="en-US" b="1" dirty="0">
                <a:latin typeface="+mj-ea"/>
              </a:rPr>
              <a:t>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4</a:t>
            </a:fld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058441"/>
              </p:ext>
            </p:extLst>
          </p:nvPr>
        </p:nvGraphicFramePr>
        <p:xfrm>
          <a:off x="266714" y="821244"/>
          <a:ext cx="9102408" cy="2347722"/>
        </p:xfrm>
        <a:graphic>
          <a:graphicData uri="http://schemas.openxmlformats.org/drawingml/2006/table">
            <a:tbl>
              <a:tblPr/>
              <a:tblGrid>
                <a:gridCol w="881858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959552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928777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678456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436195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109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236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13:00~13:10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휴식 및 이동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전공별 멘토링 방으로 이동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300" kern="0" spc="-5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* </a:t>
                      </a:r>
                      <a:r>
                        <a:rPr lang="ko-KR" altLang="en-US" sz="1300" kern="0" spc="-50" baseline="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영상기록 안내</a:t>
                      </a:r>
                      <a:endParaRPr lang="en-US" altLang="ko-KR" sz="1300" kern="0" spc="-50" baseline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68747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13:10~13:50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기초 멘토링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전공별 방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멘토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기초 멘토링 진행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13:50~14:30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심화 멘토링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심화 멘토링 진행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072412"/>
                  </a:ext>
                </a:extLst>
              </a:tr>
              <a:tr h="2366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14:30~14:35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휴식 및 이동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전공별 멘토링 방으로 이동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43550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14:35~15:15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기초 멘토링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전공별 방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멘토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기초 멘토링 진행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856549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15:15~15:55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심화 멘토링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심화 멘토링 진행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421479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15:55 ~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안내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전공별 방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팀 프로젝트를 위한 조별 방 링크 안내 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721403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78468" y="3424573"/>
            <a:ext cx="93490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latin typeface="+mj-ea"/>
                <a:ea typeface="+mj-ea"/>
              </a:rPr>
              <a:t>&lt;</a:t>
            </a:r>
            <a:r>
              <a:rPr lang="ko-KR" altLang="en-US" sz="1500" b="1" dirty="0">
                <a:latin typeface="+mj-ea"/>
                <a:ea typeface="+mj-ea"/>
              </a:rPr>
              <a:t>진행 방식</a:t>
            </a:r>
            <a:r>
              <a:rPr lang="en-US" altLang="ko-KR" sz="1500" b="1" dirty="0">
                <a:latin typeface="+mj-ea"/>
                <a:ea typeface="+mj-ea"/>
              </a:rPr>
              <a:t>&gt;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과 유형별로 전공별 </a:t>
            </a:r>
            <a:r>
              <a:rPr lang="ko-KR" altLang="en-US" sz="1500" dirty="0" err="1">
                <a:latin typeface="+mj-ea"/>
                <a:ea typeface="+mj-ea"/>
              </a:rPr>
              <a:t>회의방을</a:t>
            </a:r>
            <a:r>
              <a:rPr lang="ko-KR" altLang="en-US" sz="1500" dirty="0">
                <a:latin typeface="+mj-ea"/>
                <a:ea typeface="+mj-ea"/>
              </a:rPr>
              <a:t> 만들어서 링크 공유 </a:t>
            </a:r>
            <a:r>
              <a:rPr lang="en-US" altLang="ko-KR" sz="1500" dirty="0">
                <a:latin typeface="+mj-ea"/>
                <a:ea typeface="+mj-ea"/>
              </a:rPr>
              <a:t>/ </a:t>
            </a:r>
            <a:r>
              <a:rPr lang="ko-KR" altLang="en-US" sz="1500" dirty="0">
                <a:latin typeface="+mj-ea"/>
                <a:ea typeface="+mj-ea"/>
              </a:rPr>
              <a:t>스텝도 모든 </a:t>
            </a:r>
            <a:r>
              <a:rPr lang="ko-KR" altLang="en-US" sz="1500" dirty="0" err="1">
                <a:latin typeface="+mj-ea"/>
                <a:ea typeface="+mj-ea"/>
              </a:rPr>
              <a:t>전공방에</a:t>
            </a:r>
            <a:r>
              <a:rPr lang="ko-KR" altLang="en-US" sz="1500" dirty="0">
                <a:latin typeface="+mj-ea"/>
                <a:ea typeface="+mj-ea"/>
              </a:rPr>
              <a:t> 동시접속하여 관리 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총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r>
              <a:rPr lang="ko-KR" altLang="en-US" sz="1500" dirty="0">
                <a:latin typeface="+mj-ea"/>
                <a:ea typeface="+mj-ea"/>
              </a:rPr>
              <a:t>시간 동안 전공별 </a:t>
            </a:r>
            <a:r>
              <a:rPr lang="ko-KR" altLang="en-US" sz="1500" dirty="0" err="1">
                <a:latin typeface="+mj-ea"/>
                <a:ea typeface="+mj-ea"/>
              </a:rPr>
              <a:t>희의방</a:t>
            </a:r>
            <a:r>
              <a:rPr lang="ko-KR" altLang="en-US" sz="1500" dirty="0">
                <a:latin typeface="+mj-ea"/>
                <a:ea typeface="+mj-ea"/>
              </a:rPr>
              <a:t> 동시 운영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기초</a:t>
            </a:r>
            <a:r>
              <a:rPr lang="en-US" altLang="ko-KR" sz="1500" dirty="0">
                <a:latin typeface="+mj-ea"/>
                <a:ea typeface="+mj-ea"/>
              </a:rPr>
              <a:t>, </a:t>
            </a:r>
            <a:r>
              <a:rPr lang="ko-KR" altLang="en-US" sz="1500" dirty="0">
                <a:latin typeface="+mj-ea"/>
                <a:ea typeface="+mj-ea"/>
              </a:rPr>
              <a:t>심화 두 가지 클래스로 나눠서 총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r>
              <a:rPr lang="ko-KR" altLang="en-US" sz="1500" dirty="0">
                <a:latin typeface="+mj-ea"/>
                <a:ea typeface="+mj-ea"/>
              </a:rPr>
              <a:t>회 진행</a:t>
            </a:r>
            <a:r>
              <a:rPr lang="en-US" altLang="ko-KR" sz="1500" dirty="0">
                <a:latin typeface="+mj-ea"/>
                <a:ea typeface="+mj-ea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+mj-ea"/>
                <a:ea typeface="+mj-ea"/>
              </a:rPr>
              <a:t> - </a:t>
            </a:r>
            <a:r>
              <a:rPr lang="ko-KR" altLang="en-US" sz="1500" dirty="0">
                <a:latin typeface="+mj-ea"/>
                <a:ea typeface="+mj-ea"/>
              </a:rPr>
              <a:t>기초 </a:t>
            </a:r>
            <a:r>
              <a:rPr lang="en-US" altLang="ko-KR" sz="1500" dirty="0">
                <a:latin typeface="+mj-ea"/>
                <a:ea typeface="+mj-ea"/>
              </a:rPr>
              <a:t>: </a:t>
            </a:r>
            <a:r>
              <a:rPr lang="ko-KR" altLang="en-US" sz="1500" dirty="0">
                <a:latin typeface="+mj-ea"/>
                <a:ea typeface="+mj-ea"/>
              </a:rPr>
              <a:t>과 소개</a:t>
            </a:r>
            <a:r>
              <a:rPr lang="en-US" altLang="ko-KR" sz="1500" dirty="0">
                <a:latin typeface="+mj-ea"/>
                <a:ea typeface="+mj-ea"/>
              </a:rPr>
              <a:t>/</a:t>
            </a:r>
            <a:r>
              <a:rPr lang="ko-KR" altLang="en-US" sz="1500" dirty="0">
                <a:latin typeface="+mj-ea"/>
                <a:ea typeface="+mj-ea"/>
              </a:rPr>
              <a:t>대학생활</a:t>
            </a:r>
            <a:r>
              <a:rPr lang="en-US" altLang="ko-KR" sz="1500" dirty="0">
                <a:latin typeface="+mj-ea"/>
                <a:ea typeface="+mj-ea"/>
              </a:rPr>
              <a:t>/</a:t>
            </a:r>
            <a:r>
              <a:rPr lang="ko-KR" altLang="en-US" sz="1500" dirty="0">
                <a:latin typeface="+mj-ea"/>
                <a:ea typeface="+mj-ea"/>
              </a:rPr>
              <a:t>과 진학 방법 등 기초적인 내용 전달과 질의응답으로 진행 </a:t>
            </a:r>
            <a:endParaRPr lang="en-US" altLang="ko-KR" sz="15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+mj-ea"/>
                <a:ea typeface="+mj-ea"/>
              </a:rPr>
              <a:t> - </a:t>
            </a:r>
            <a:r>
              <a:rPr lang="ko-KR" altLang="en-US" sz="1500" dirty="0">
                <a:latin typeface="+mj-ea"/>
                <a:ea typeface="+mj-ea"/>
              </a:rPr>
              <a:t>심화 </a:t>
            </a:r>
            <a:r>
              <a:rPr lang="en-US" altLang="ko-KR" sz="1500" dirty="0">
                <a:latin typeface="+mj-ea"/>
                <a:ea typeface="+mj-ea"/>
              </a:rPr>
              <a:t>: </a:t>
            </a:r>
            <a:r>
              <a:rPr lang="ko-KR" altLang="en-US" sz="1500" dirty="0">
                <a:latin typeface="+mj-ea"/>
                <a:ea typeface="+mj-ea"/>
              </a:rPr>
              <a:t>사전에 취합한 학생들의 질문으로 구성한 </a:t>
            </a:r>
            <a:r>
              <a:rPr lang="en-US" altLang="ko-KR" sz="1500" dirty="0">
                <a:latin typeface="+mj-ea"/>
                <a:ea typeface="+mj-ea"/>
              </a:rPr>
              <a:t>FAQ </a:t>
            </a:r>
            <a:r>
              <a:rPr lang="ko-KR" altLang="en-US" sz="1500" dirty="0">
                <a:latin typeface="+mj-ea"/>
                <a:ea typeface="+mj-ea"/>
              </a:rPr>
              <a:t>및 보다 심화된 질의응답 형식으로 진행 </a:t>
            </a:r>
            <a:r>
              <a:rPr lang="en-US" altLang="ko-KR" sz="1500" dirty="0">
                <a:latin typeface="+mj-ea"/>
                <a:ea typeface="+mj-ea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rgbClr val="FF0000"/>
                </a:solidFill>
                <a:latin typeface="+mj-ea"/>
              </a:rPr>
              <a:t>사전 희망한 내용을 토대로 </a:t>
            </a:r>
            <a:r>
              <a:rPr lang="ko-KR" altLang="en-US" sz="1500" b="1" dirty="0" err="1">
                <a:solidFill>
                  <a:srgbClr val="FF0000"/>
                </a:solidFill>
                <a:latin typeface="+mj-ea"/>
              </a:rPr>
              <a:t>학생별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</a:rPr>
              <a:t> </a:t>
            </a:r>
            <a:r>
              <a:rPr lang="en-US" altLang="ko-KR" sz="1500" b="1" dirty="0">
                <a:solidFill>
                  <a:srgbClr val="FF0000"/>
                </a:solidFill>
                <a:latin typeface="+mj-ea"/>
              </a:rPr>
              <a:t>2</a:t>
            </a:r>
            <a:r>
              <a:rPr lang="ko-KR" altLang="en-US" sz="1500" b="1" dirty="0">
                <a:solidFill>
                  <a:srgbClr val="FF0000"/>
                </a:solidFill>
                <a:latin typeface="+mj-ea"/>
              </a:rPr>
              <a:t>개씩 과를 매칭하여 사전 고지</a:t>
            </a:r>
            <a:r>
              <a:rPr lang="ko-KR" altLang="en-US" sz="1500" dirty="0">
                <a:solidFill>
                  <a:srgbClr val="FF0000"/>
                </a:solidFill>
                <a:latin typeface="+mj-ea"/>
              </a:rPr>
              <a:t>  </a:t>
            </a:r>
            <a:endParaRPr lang="en-US" altLang="ko-KR" sz="1500" dirty="0">
              <a:solidFill>
                <a:srgbClr val="FF0000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+mj-ea"/>
              </a:rPr>
              <a:t>* </a:t>
            </a:r>
            <a:r>
              <a:rPr lang="ko-KR" altLang="en-US" sz="1500" dirty="0">
                <a:latin typeface="+mj-ea"/>
              </a:rPr>
              <a:t>사전 멘토 메일 수집</a:t>
            </a:r>
            <a:r>
              <a:rPr lang="en-US" altLang="ko-KR" sz="1500" dirty="0">
                <a:latin typeface="+mj-ea"/>
              </a:rPr>
              <a:t>, </a:t>
            </a:r>
            <a:r>
              <a:rPr lang="ko-KR" altLang="en-US" sz="1500" dirty="0">
                <a:latin typeface="+mj-ea"/>
              </a:rPr>
              <a:t>멘토링 종료 후 </a:t>
            </a:r>
            <a:r>
              <a:rPr lang="en-US" altLang="ko-KR" sz="1500" dirty="0">
                <a:latin typeface="+mj-ea"/>
              </a:rPr>
              <a:t>8</a:t>
            </a:r>
            <a:r>
              <a:rPr lang="ko-KR" altLang="en-US" sz="1500" dirty="0">
                <a:latin typeface="+mj-ea"/>
              </a:rPr>
              <a:t>기 장학생에게 전달하여 개별적으로 문의 이어 갈 수 있도록 조치</a:t>
            </a:r>
            <a:endParaRPr lang="en-US" altLang="ko-KR" sz="15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08299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5433" y="200189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4. </a:t>
            </a:r>
            <a:r>
              <a:rPr lang="ko-KR" altLang="en-US" b="1" dirty="0">
                <a:latin typeface="+mj-ea"/>
                <a:ea typeface="+mj-ea"/>
              </a:rPr>
              <a:t>팀 프로젝트 발표</a:t>
            </a:r>
            <a:r>
              <a:rPr lang="en-US" altLang="ko-KR" b="1" dirty="0">
                <a:latin typeface="+mj-ea"/>
                <a:ea typeface="+mj-ea"/>
              </a:rPr>
              <a:t>: </a:t>
            </a:r>
            <a:r>
              <a:rPr lang="en-US" altLang="ko-KR" b="1" dirty="0">
                <a:latin typeface="+mj-ea"/>
              </a:rPr>
              <a:t>8</a:t>
            </a:r>
            <a:r>
              <a:rPr lang="ko-KR" altLang="en-US" b="1" dirty="0">
                <a:latin typeface="+mj-ea"/>
              </a:rPr>
              <a:t>월 </a:t>
            </a:r>
            <a:r>
              <a:rPr lang="en-US" altLang="ko-KR" b="1" dirty="0">
                <a:latin typeface="+mj-ea"/>
              </a:rPr>
              <a:t>14</a:t>
            </a:r>
            <a:r>
              <a:rPr lang="ko-KR" altLang="en-US" b="1" dirty="0">
                <a:latin typeface="+mj-ea"/>
              </a:rPr>
              <a:t>일</a:t>
            </a:r>
            <a:r>
              <a:rPr lang="en-US" altLang="ko-KR" b="1" dirty="0">
                <a:latin typeface="+mj-ea"/>
              </a:rPr>
              <a:t> 15:30 ~ 18:00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1796" y="3971954"/>
            <a:ext cx="9102408" cy="1432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dirty="0">
                <a:latin typeface="+mj-ea"/>
                <a:ea typeface="+mj-ea"/>
              </a:rPr>
              <a:t>&lt;</a:t>
            </a:r>
            <a:r>
              <a:rPr lang="ko-KR" altLang="en-US" sz="1500" b="1" dirty="0">
                <a:latin typeface="+mj-ea"/>
                <a:ea typeface="+mj-ea"/>
              </a:rPr>
              <a:t>진행 방식</a:t>
            </a:r>
            <a:r>
              <a:rPr lang="en-US" altLang="ko-KR" sz="1500" b="1" dirty="0">
                <a:latin typeface="+mj-ea"/>
                <a:ea typeface="+mj-ea"/>
              </a:rPr>
              <a:t>&gt;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+mj-ea"/>
                <a:ea typeface="+mj-ea"/>
              </a:rPr>
              <a:t>15</a:t>
            </a:r>
            <a:r>
              <a:rPr lang="ko-KR" altLang="en-US" sz="1500" dirty="0">
                <a:latin typeface="+mj-ea"/>
                <a:ea typeface="+mj-ea"/>
              </a:rPr>
              <a:t>개조 활동에 각 조장 라이브 발표 진행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+mj-ea"/>
                <a:ea typeface="+mj-ea"/>
              </a:rPr>
              <a:t>5</a:t>
            </a:r>
            <a:r>
              <a:rPr lang="ko-KR" altLang="en-US" sz="1500" dirty="0">
                <a:latin typeface="+mj-ea"/>
                <a:ea typeface="+mj-ea"/>
              </a:rPr>
              <a:t>개조 발표 진행중 청중은 실시간으로 질문을 등록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+mj-ea"/>
                <a:ea typeface="+mj-ea"/>
              </a:rPr>
              <a:t>5</a:t>
            </a:r>
            <a:r>
              <a:rPr lang="ko-KR" altLang="en-US" sz="1500" dirty="0">
                <a:latin typeface="+mj-ea"/>
                <a:ea typeface="+mj-ea"/>
              </a:rPr>
              <a:t>개조 발표 후 </a:t>
            </a:r>
            <a:r>
              <a:rPr lang="en-US" altLang="ko-KR" sz="1500" dirty="0">
                <a:latin typeface="+mj-ea"/>
                <a:ea typeface="+mj-ea"/>
              </a:rPr>
              <a:t>5</a:t>
            </a:r>
            <a:r>
              <a:rPr lang="ko-KR" altLang="en-US" sz="1500" dirty="0">
                <a:latin typeface="+mj-ea"/>
                <a:ea typeface="+mj-ea"/>
              </a:rPr>
              <a:t>개조 질의응답 동시 진행</a:t>
            </a:r>
            <a:endParaRPr lang="en-US" altLang="ko-KR" sz="1500" dirty="0">
              <a:latin typeface="+mj-ea"/>
              <a:ea typeface="+mj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A46FA40-BCF9-44A1-B158-AB6E7D235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242812"/>
              </p:ext>
            </p:extLst>
          </p:nvPr>
        </p:nvGraphicFramePr>
        <p:xfrm>
          <a:off x="401796" y="783304"/>
          <a:ext cx="9102408" cy="3156204"/>
        </p:xfrm>
        <a:graphic>
          <a:graphicData uri="http://schemas.openxmlformats.org/drawingml/2006/table">
            <a:tbl>
              <a:tblPr/>
              <a:tblGrid>
                <a:gridCol w="881858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959552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928777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678456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436195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1601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15:55~16:00</a:t>
                      </a: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휴식 및 이동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온라인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휴식 및 이동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-50" baseline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68747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16:00~16:25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그룹 발표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05720"/>
                  </a:ext>
                </a:extLst>
              </a:tr>
              <a:tr h="2309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그룹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개조 발표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조당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300" kern="0" spc="-50" baseline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225978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16:25~16:35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질의 응답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개조 발표 후 질의응답 진행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16:35~16:40</a:t>
                      </a: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쉬는 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쉬는 시간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257885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16:40~17:05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그룹 발표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그룹 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개조 발표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조당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072412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17:05~17:15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질의 응답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개조 발표 후 질의응답 진행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435501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17:15~17:20</a:t>
                      </a: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쉬는 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쉬는 시간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997242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17:20~17:45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그룹 발표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그룹 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개조 발표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조당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856549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17:45~17:55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질의응답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개조 발표 후 질의응답 진행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421479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17:55</a:t>
                      </a: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~18:00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안내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일차 마무리 및 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일차 안내 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721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25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479967"/>
              </p:ext>
            </p:extLst>
          </p:nvPr>
        </p:nvGraphicFramePr>
        <p:xfrm>
          <a:off x="325433" y="699998"/>
          <a:ext cx="9123202" cy="3882924"/>
        </p:xfrm>
        <a:graphic>
          <a:graphicData uri="http://schemas.openxmlformats.org/drawingml/2006/table">
            <a:tbl>
              <a:tblPr/>
              <a:tblGrid>
                <a:gridCol w="902652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075793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982661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695152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249374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3833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3833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~10:30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온라인 접속 체크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한성홀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/ZOOM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kern="0" spc="-50" baseline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전체방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 장학생 온라인 접속 체크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898274"/>
                  </a:ext>
                </a:extLst>
              </a:tr>
              <a:tr h="3833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10:30</a:t>
                      </a:r>
                      <a:r>
                        <a:rPr 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~10:35</a:t>
                      </a: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회장단 선출 방식 안내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회장단 선출 방식 안내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687471"/>
                  </a:ext>
                </a:extLst>
              </a:tr>
              <a:tr h="4971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10:35~11:35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후보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최후 발표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회장단 후보 소개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후보 최후 발언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3866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11:35~11:50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투표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baseline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생일자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축하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투표 진행</a:t>
                      </a:r>
                      <a:endParaRPr lang="en-US" altLang="ko-KR" sz="1100" kern="0" spc="-50" baseline="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집계 시간 동안 생일축하파티 진행</a:t>
                      </a:r>
                      <a:endParaRPr lang="en-US" altLang="ko-KR" sz="1100" kern="0" spc="-50" baseline="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b="1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   (</a:t>
                      </a:r>
                      <a:r>
                        <a:rPr lang="ko-KR" altLang="en-US" sz="1100" b="1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선정된 회장단 비전 선언문 받기</a:t>
                      </a:r>
                      <a:r>
                        <a:rPr lang="en-US" altLang="ko-KR" sz="1100" b="1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*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생일 케익 없이 온라인 상으로 축하하고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당사자들에게 케익 </a:t>
                      </a:r>
                      <a:r>
                        <a:rPr lang="ko-KR" altLang="en-US" sz="1100" kern="0" spc="-50" baseline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기프티콘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선물</a:t>
                      </a:r>
                      <a:endParaRPr lang="en-US" altLang="ko-KR" sz="1100" kern="0" spc="-5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405794"/>
                  </a:ext>
                </a:extLst>
              </a:tr>
              <a:tr h="9590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11:50~12:00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회장단 선출 및 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깃발 전달식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손명아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이사장님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/>
                        <a:t>회장단 임명장 수여 </a:t>
                      </a:r>
                      <a:endParaRPr lang="en-US" altLang="ko-KR" sz="1100" dirty="0"/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/>
                        <a:t>회장단 소감 발표 </a:t>
                      </a:r>
                      <a:endParaRPr lang="en-US" altLang="ko-KR" sz="1100" dirty="0"/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/>
                        <a:t>깃발 전달식</a:t>
                      </a:r>
                      <a:r>
                        <a:rPr lang="en-US" altLang="ko-KR" sz="1100" dirty="0"/>
                        <a:t>/</a:t>
                      </a:r>
                      <a:r>
                        <a:rPr lang="ko-KR" altLang="en-US" sz="1100" dirty="0"/>
                        <a:t>비전선언문</a:t>
                      </a:r>
                      <a:r>
                        <a:rPr lang="ko-KR" altLang="en-US" sz="1100" baseline="0" dirty="0"/>
                        <a:t> 발표</a:t>
                      </a:r>
                      <a:endParaRPr lang="ko-KR" altLang="en-US" sz="1100" b="1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/>
                        <a:t>온라인 진행</a:t>
                      </a:r>
                      <a:endParaRPr lang="en-US" altLang="ko-KR" sz="1100" dirty="0"/>
                    </a:p>
                    <a:p>
                      <a:pPr latinLnBrk="1"/>
                      <a:r>
                        <a:rPr lang="ko-KR" altLang="en-US" sz="1100" dirty="0"/>
                        <a:t>추후 부를 수 있으면 불러서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60995"/>
                  </a:ext>
                </a:extLst>
              </a:tr>
              <a:tr h="1422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행사 마무리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dirty="0"/>
                        <a:t>토크콘서트 및 시상식 안내</a:t>
                      </a:r>
                      <a:endParaRPr lang="en-US" altLang="ko-KR" sz="1100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236958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5433" y="200189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5. </a:t>
            </a:r>
            <a:r>
              <a:rPr lang="ko-KR" altLang="en-US" b="1" dirty="0">
                <a:latin typeface="+mj-ea"/>
                <a:ea typeface="+mj-ea"/>
              </a:rPr>
              <a:t>회장단 선출 및 깃발 전달식 </a:t>
            </a:r>
            <a:r>
              <a:rPr lang="en-US" altLang="ko-KR" b="1" dirty="0">
                <a:latin typeface="+mj-ea"/>
                <a:ea typeface="+mj-ea"/>
              </a:rPr>
              <a:t>: 8</a:t>
            </a:r>
            <a:r>
              <a:rPr lang="ko-KR" altLang="en-US" b="1" dirty="0">
                <a:latin typeface="+mj-ea"/>
                <a:ea typeface="+mj-ea"/>
              </a:rPr>
              <a:t>월 </a:t>
            </a:r>
            <a:r>
              <a:rPr lang="en-US" altLang="ko-KR" b="1" dirty="0">
                <a:latin typeface="+mj-ea"/>
                <a:ea typeface="+mj-ea"/>
              </a:rPr>
              <a:t>15</a:t>
            </a:r>
            <a:r>
              <a:rPr lang="ko-KR" altLang="en-US" b="1" dirty="0">
                <a:latin typeface="+mj-ea"/>
                <a:ea typeface="+mj-ea"/>
              </a:rPr>
              <a:t>일 </a:t>
            </a:r>
            <a:r>
              <a:rPr lang="en-US" altLang="ko-KR" b="1" dirty="0">
                <a:latin typeface="+mj-ea"/>
                <a:ea typeface="+mj-ea"/>
              </a:rPr>
              <a:t>(</a:t>
            </a:r>
            <a:r>
              <a:rPr lang="ko-KR" altLang="en-US" b="1" dirty="0">
                <a:latin typeface="+mj-ea"/>
                <a:ea typeface="+mj-ea"/>
              </a:rPr>
              <a:t>일</a:t>
            </a:r>
            <a:r>
              <a:rPr lang="en-US" altLang="ko-KR" b="1" dirty="0">
                <a:latin typeface="+mj-ea"/>
                <a:ea typeface="+mj-ea"/>
              </a:rPr>
              <a:t>) 10:30 ~ 12:00 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227" y="4989215"/>
            <a:ext cx="910240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+mj-ea"/>
                <a:ea typeface="+mj-ea"/>
              </a:rPr>
              <a:t>&lt;</a:t>
            </a:r>
            <a:r>
              <a:rPr lang="ko-KR" altLang="en-US" sz="1500" b="1" dirty="0">
                <a:latin typeface="+mj-ea"/>
                <a:ea typeface="+mj-ea"/>
              </a:rPr>
              <a:t>투표 진행 방식</a:t>
            </a:r>
            <a:r>
              <a:rPr lang="en-US" altLang="ko-KR" sz="1500" b="1" dirty="0">
                <a:latin typeface="+mj-ea"/>
                <a:ea typeface="+mj-ea"/>
              </a:rPr>
              <a:t>&gt;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구글 </a:t>
            </a:r>
            <a:r>
              <a:rPr lang="ko-KR" altLang="en-US" sz="1500" dirty="0" err="1">
                <a:latin typeface="+mj-ea"/>
                <a:ea typeface="+mj-ea"/>
              </a:rPr>
              <a:t>독스를</a:t>
            </a:r>
            <a:r>
              <a:rPr lang="ko-KR" altLang="en-US" sz="1500" dirty="0">
                <a:latin typeface="+mj-ea"/>
                <a:ea typeface="+mj-ea"/>
              </a:rPr>
              <a:t> 활용하여 온라인 투표 진행</a:t>
            </a:r>
            <a:r>
              <a:rPr lang="en-US" altLang="ko-KR" sz="1500" dirty="0">
                <a:latin typeface="+mj-ea"/>
                <a:ea typeface="+mj-ea"/>
              </a:rPr>
              <a:t>(1</a:t>
            </a:r>
            <a:r>
              <a:rPr lang="ko-KR" altLang="en-US" sz="1500" dirty="0">
                <a:latin typeface="+mj-ea"/>
                <a:ea typeface="+mj-ea"/>
              </a:rPr>
              <a:t>인 </a:t>
            </a:r>
            <a:r>
              <a:rPr lang="en-US" altLang="ko-KR" sz="1500" dirty="0">
                <a:latin typeface="+mj-ea"/>
                <a:ea typeface="+mj-ea"/>
              </a:rPr>
              <a:t>1</a:t>
            </a:r>
            <a:r>
              <a:rPr lang="ko-KR" altLang="en-US" sz="1500" dirty="0">
                <a:latin typeface="+mj-ea"/>
                <a:ea typeface="+mj-ea"/>
              </a:rPr>
              <a:t>투표권만 행사 가능</a:t>
            </a:r>
            <a:r>
              <a:rPr lang="en-US" altLang="ko-KR" sz="1500" dirty="0">
                <a:latin typeface="+mj-ea"/>
                <a:ea typeface="+mj-ea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구글 </a:t>
            </a:r>
            <a:r>
              <a:rPr lang="ko-KR" altLang="en-US" sz="1500" dirty="0" err="1">
                <a:latin typeface="+mj-ea"/>
                <a:ea typeface="+mj-ea"/>
              </a:rPr>
              <a:t>독스에</a:t>
            </a:r>
            <a:r>
              <a:rPr lang="ko-KR" altLang="en-US" sz="1500" dirty="0">
                <a:latin typeface="+mj-ea"/>
                <a:ea typeface="+mj-ea"/>
              </a:rPr>
              <a:t> 객관식 형태로 후보 이름을 넣고</a:t>
            </a:r>
            <a:r>
              <a:rPr lang="en-US" altLang="ko-KR" sz="1500" dirty="0">
                <a:latin typeface="+mj-ea"/>
                <a:ea typeface="+mj-ea"/>
              </a:rPr>
              <a:t>, </a:t>
            </a:r>
            <a:r>
              <a:rPr lang="ko-KR" altLang="en-US" sz="1500" dirty="0">
                <a:latin typeface="+mj-ea"/>
                <a:ea typeface="+mj-ea"/>
              </a:rPr>
              <a:t>참가자들에게 링크 전달 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+mj-ea"/>
                <a:ea typeface="+mj-ea"/>
              </a:rPr>
              <a:t>1</a:t>
            </a:r>
            <a:r>
              <a:rPr lang="ko-KR" altLang="en-US" sz="1500" dirty="0">
                <a:latin typeface="+mj-ea"/>
                <a:ea typeface="+mj-ea"/>
              </a:rPr>
              <a:t>인 </a:t>
            </a:r>
            <a:r>
              <a:rPr lang="en-US" altLang="ko-KR" sz="1500" dirty="0">
                <a:latin typeface="+mj-ea"/>
                <a:ea typeface="+mj-ea"/>
              </a:rPr>
              <a:t>1</a:t>
            </a:r>
            <a:r>
              <a:rPr lang="ko-KR" altLang="en-US" sz="1500" dirty="0">
                <a:latin typeface="+mj-ea"/>
                <a:ea typeface="+mj-ea"/>
              </a:rPr>
              <a:t>투표권만 </a:t>
            </a:r>
            <a:r>
              <a:rPr lang="ko-KR" altLang="en-US" sz="1500" dirty="0" err="1">
                <a:latin typeface="+mj-ea"/>
                <a:ea typeface="+mj-ea"/>
              </a:rPr>
              <a:t>행사가능하며</a:t>
            </a:r>
            <a:r>
              <a:rPr lang="en-US" altLang="ko-KR" sz="1500" dirty="0">
                <a:latin typeface="+mj-ea"/>
                <a:ea typeface="+mj-ea"/>
              </a:rPr>
              <a:t>, </a:t>
            </a:r>
            <a:r>
              <a:rPr lang="ko-KR" altLang="en-US" sz="1500" dirty="0">
                <a:latin typeface="+mj-ea"/>
                <a:ea typeface="+mj-ea"/>
              </a:rPr>
              <a:t>후보군 중 </a:t>
            </a:r>
            <a:r>
              <a:rPr lang="en-US" altLang="ko-KR" sz="1500" dirty="0">
                <a:latin typeface="+mj-ea"/>
                <a:ea typeface="+mj-ea"/>
              </a:rPr>
              <a:t>1</a:t>
            </a:r>
            <a:r>
              <a:rPr lang="ko-KR" altLang="en-US" sz="1500" dirty="0">
                <a:latin typeface="+mj-ea"/>
                <a:ea typeface="+mj-ea"/>
              </a:rPr>
              <a:t>명을 선택하여 온라인 제출</a:t>
            </a:r>
            <a:endParaRPr lang="en-US" altLang="ko-KR" sz="1500" dirty="0">
              <a:latin typeface="+mj-ea"/>
              <a:ea typeface="+mj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+mj-ea"/>
                <a:ea typeface="+mj-ea"/>
              </a:rPr>
              <a:t>추가 투표가 필요할 시</a:t>
            </a:r>
            <a:r>
              <a:rPr lang="en-US" altLang="ko-KR" sz="1500" dirty="0">
                <a:latin typeface="+mj-ea"/>
                <a:ea typeface="+mj-ea"/>
              </a:rPr>
              <a:t> </a:t>
            </a:r>
            <a:r>
              <a:rPr lang="ko-KR" altLang="en-US" sz="1500" dirty="0">
                <a:latin typeface="+mj-ea"/>
                <a:ea typeface="+mj-ea"/>
              </a:rPr>
              <a:t>즉석에서 후보군 명단을 조정하여 재투표 진행 </a:t>
            </a:r>
            <a:endParaRPr lang="en-US" altLang="ko-KR" sz="15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9116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7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109485"/>
              </p:ext>
            </p:extLst>
          </p:nvPr>
        </p:nvGraphicFramePr>
        <p:xfrm>
          <a:off x="506247" y="3103930"/>
          <a:ext cx="9102408" cy="1695450"/>
        </p:xfrm>
        <a:graphic>
          <a:graphicData uri="http://schemas.openxmlformats.org/drawingml/2006/table">
            <a:tbl>
              <a:tblPr/>
              <a:tblGrid>
                <a:gridCol w="968057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575586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436195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5521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13:00~14:30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강사 소개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한성홀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주제 및 강사 안내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슬라이도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안내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유영만교수 강의자료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단상 설치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82829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강연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한성홀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인문학 강연</a:t>
                      </a:r>
                      <a:r>
                        <a:rPr lang="en-US" altLang="ko-KR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강사 </a:t>
                      </a:r>
                      <a:r>
                        <a:rPr lang="en-US" altLang="ko-KR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유영만교수</a:t>
                      </a:r>
                      <a:r>
                        <a:rPr lang="en-US" altLang="ko-KR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* 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슬라이도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링크 전달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55978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6247" y="2652159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7. </a:t>
            </a:r>
            <a:r>
              <a:rPr lang="ko-KR" altLang="en-US" b="1" dirty="0">
                <a:latin typeface="+mj-ea"/>
                <a:ea typeface="+mj-ea"/>
              </a:rPr>
              <a:t>인문학 강연 </a:t>
            </a:r>
            <a:r>
              <a:rPr lang="en-US" altLang="ko-KR" b="1" dirty="0">
                <a:latin typeface="+mj-ea"/>
              </a:rPr>
              <a:t>: 8</a:t>
            </a:r>
            <a:r>
              <a:rPr lang="ko-KR" altLang="en-US" b="1" dirty="0">
                <a:latin typeface="+mj-ea"/>
              </a:rPr>
              <a:t>월 </a:t>
            </a:r>
            <a:r>
              <a:rPr lang="en-US" altLang="ko-KR" b="1" dirty="0">
                <a:latin typeface="+mj-ea"/>
              </a:rPr>
              <a:t>15</a:t>
            </a:r>
            <a:r>
              <a:rPr lang="ko-KR" altLang="en-US" b="1" dirty="0">
                <a:latin typeface="+mj-ea"/>
              </a:rPr>
              <a:t>일 </a:t>
            </a:r>
            <a:r>
              <a:rPr lang="en-US" altLang="ko-KR" b="1" dirty="0">
                <a:latin typeface="+mj-ea"/>
              </a:rPr>
              <a:t>(</a:t>
            </a:r>
            <a:r>
              <a:rPr lang="ko-KR" altLang="en-US" b="1" dirty="0">
                <a:latin typeface="+mj-ea"/>
              </a:rPr>
              <a:t>일</a:t>
            </a:r>
            <a:r>
              <a:rPr lang="en-US" altLang="ko-KR" b="1" dirty="0">
                <a:latin typeface="+mj-ea"/>
              </a:rPr>
              <a:t>) 13:00 ~ 14:30</a:t>
            </a:r>
            <a:r>
              <a:rPr lang="ko-KR" altLang="en-US" b="1" dirty="0">
                <a:latin typeface="+mj-ea"/>
              </a:rPr>
              <a:t> </a:t>
            </a:r>
            <a:r>
              <a:rPr lang="ko-KR" altLang="en-US" b="1" dirty="0">
                <a:latin typeface="+mj-ea"/>
                <a:ea typeface="+mj-ea"/>
              </a:rPr>
              <a:t> </a:t>
            </a:r>
            <a:endParaRPr lang="ko-KR" altLang="en-US" b="1" dirty="0">
              <a:latin typeface="+mj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245756"/>
              </p:ext>
            </p:extLst>
          </p:nvPr>
        </p:nvGraphicFramePr>
        <p:xfrm>
          <a:off x="506247" y="460485"/>
          <a:ext cx="9102408" cy="1686088"/>
        </p:xfrm>
        <a:graphic>
          <a:graphicData uri="http://schemas.openxmlformats.org/drawingml/2006/table">
            <a:tbl>
              <a:tblPr/>
              <a:tblGrid>
                <a:gridCol w="968057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575586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436195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17570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8737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12:00~13:00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식사시간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개별 식사시간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3578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~13:00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줌 접속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한성홀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오픈놀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줌 접속 </a:t>
                      </a:r>
                      <a:endParaRPr lang="en-US" altLang="ko-KR" sz="1200" kern="0" spc="-5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/>
                        <a:t>카메라 세팅</a:t>
                      </a:r>
                      <a:endParaRPr lang="en-US" altLang="ko-KR" sz="1000" dirty="0"/>
                    </a:p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dirty="0" err="1"/>
                        <a:t>슬라이도</a:t>
                      </a:r>
                      <a:r>
                        <a:rPr lang="ko-KR" altLang="en-US" sz="1000" dirty="0"/>
                        <a:t> 준비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76136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6247" y="135982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6</a:t>
            </a:r>
            <a:r>
              <a:rPr lang="en-US" altLang="ko-KR" b="1" dirty="0" smtClean="0">
                <a:latin typeface="+mj-ea"/>
                <a:ea typeface="+mj-ea"/>
              </a:rPr>
              <a:t>. </a:t>
            </a:r>
            <a:r>
              <a:rPr lang="ko-KR" altLang="en-US" b="1" dirty="0">
                <a:latin typeface="+mj-ea"/>
                <a:ea typeface="+mj-ea"/>
              </a:rPr>
              <a:t>점심시간 </a:t>
            </a:r>
            <a:r>
              <a:rPr lang="en-US" altLang="ko-KR" b="1" dirty="0">
                <a:latin typeface="+mj-ea"/>
              </a:rPr>
              <a:t>: 8</a:t>
            </a:r>
            <a:r>
              <a:rPr lang="ko-KR" altLang="en-US" b="1" dirty="0">
                <a:latin typeface="+mj-ea"/>
              </a:rPr>
              <a:t>월 </a:t>
            </a:r>
            <a:r>
              <a:rPr lang="en-US" altLang="ko-KR" b="1" dirty="0">
                <a:latin typeface="+mj-ea"/>
              </a:rPr>
              <a:t>15</a:t>
            </a:r>
            <a:r>
              <a:rPr lang="ko-KR" altLang="en-US" b="1" dirty="0">
                <a:latin typeface="+mj-ea"/>
              </a:rPr>
              <a:t>일 </a:t>
            </a:r>
            <a:r>
              <a:rPr lang="en-US" altLang="ko-KR" b="1" dirty="0">
                <a:latin typeface="+mj-ea"/>
              </a:rPr>
              <a:t>(</a:t>
            </a:r>
            <a:r>
              <a:rPr lang="ko-KR" altLang="en-US" b="1" dirty="0">
                <a:latin typeface="+mj-ea"/>
              </a:rPr>
              <a:t>일</a:t>
            </a:r>
            <a:r>
              <a:rPr lang="en-US" altLang="ko-KR" b="1" dirty="0">
                <a:latin typeface="+mj-ea"/>
              </a:rPr>
              <a:t>) 12:00 ~ 13:00</a:t>
            </a:r>
            <a:r>
              <a:rPr lang="ko-KR" altLang="en-US" b="1" dirty="0">
                <a:latin typeface="+mj-ea"/>
              </a:rPr>
              <a:t> </a:t>
            </a:r>
            <a:r>
              <a:rPr lang="ko-KR" altLang="en-US" b="1" dirty="0">
                <a:latin typeface="+mj-ea"/>
                <a:ea typeface="+mj-ea"/>
              </a:rPr>
              <a:t> </a:t>
            </a:r>
            <a:endParaRPr lang="ko-KR" altLang="en-US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4278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8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7A1F75E-4733-4465-A386-323F4DB0E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762272"/>
              </p:ext>
            </p:extLst>
          </p:nvPr>
        </p:nvGraphicFramePr>
        <p:xfrm>
          <a:off x="313585" y="672343"/>
          <a:ext cx="9102408" cy="5356322"/>
        </p:xfrm>
        <a:graphic>
          <a:graphicData uri="http://schemas.openxmlformats.org/drawingml/2006/table">
            <a:tbl>
              <a:tblPr/>
              <a:tblGrid>
                <a:gridCol w="881858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185292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703037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870390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163330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298501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2690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2447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~14:30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온라인 환경 세팅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ZOOM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참석자 전원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접속 및 출석체크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522544"/>
                  </a:ext>
                </a:extLst>
              </a:tr>
              <a:tr h="2447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14:30~14:40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오리엔테이션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한성홀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유튜브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 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콘서트 진행 방식 등 안내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687471"/>
                  </a:ext>
                </a:extLst>
              </a:tr>
              <a:tr h="45503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14:40~15:15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김근수 물리학 분야 수상자 특강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/>
                        <a:t>정하웅</a:t>
                      </a:r>
                      <a:r>
                        <a:rPr lang="ko-KR" altLang="en-US" sz="1100" dirty="0"/>
                        <a:t> </a:t>
                      </a:r>
                      <a:endParaRPr lang="en-US" altLang="ko-KR" sz="1100" dirty="0"/>
                    </a:p>
                    <a:p>
                      <a:pPr algn="ctr" latinLnBrk="1"/>
                      <a:r>
                        <a:rPr lang="ko-KR" altLang="en-US" sz="1100" dirty="0"/>
                        <a:t>석좌교수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제목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연구내용과 물리학자의 길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75202"/>
                  </a:ext>
                </a:extLst>
              </a:tr>
              <a:tr h="45503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정유성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화학 분야 수상자 특강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제목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연구내용과 화학자의 길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03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지성욱 생명과학 분야 수상자 특강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제목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연구내용과 생명과학자의 길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7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15:15~15:25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휴식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쉬는 시간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44864"/>
                  </a:ext>
                </a:extLst>
              </a:tr>
              <a:tr h="9276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15:25~15:55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토크콘서트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/>
                        <a:t>정하웅</a:t>
                      </a:r>
                      <a:r>
                        <a:rPr lang="ko-KR" altLang="en-US" sz="1100" dirty="0"/>
                        <a:t> </a:t>
                      </a:r>
                      <a:endParaRPr lang="en-US" altLang="ko-KR" sz="1100" dirty="0"/>
                    </a:p>
                    <a:p>
                      <a:pPr algn="ctr" latinLnBrk="1"/>
                      <a:r>
                        <a:rPr lang="ko-KR" altLang="en-US" sz="1100" dirty="0"/>
                        <a:t>석좌교수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과학상 수상자들과 사회자의 토크 콘서트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100" dirty="0"/>
                        <a:t>과학상 수상자들과 사회자 간 </a:t>
                      </a:r>
                      <a:r>
                        <a:rPr lang="ko-KR" altLang="en-US" sz="1100" dirty="0" err="1"/>
                        <a:t>거리두기</a:t>
                      </a:r>
                      <a:r>
                        <a:rPr lang="ko-KR" altLang="en-US" sz="1100" dirty="0"/>
                        <a:t> 위한 아크릴 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7026421"/>
                  </a:ext>
                </a:extLst>
              </a:tr>
              <a:tr h="6626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15:55~16:35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질의 응답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/>
                        <a:t>정하웅</a:t>
                      </a:r>
                      <a:r>
                        <a:rPr lang="ko-KR" altLang="en-US" sz="1100" dirty="0"/>
                        <a:t> </a:t>
                      </a:r>
                      <a:endParaRPr lang="en-US" altLang="ko-KR" sz="1100" dirty="0"/>
                    </a:p>
                    <a:p>
                      <a:pPr algn="ctr" latinLnBrk="1"/>
                      <a:r>
                        <a:rPr lang="ko-KR" altLang="en-US" sz="1100" dirty="0"/>
                        <a:t>석좌교수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수상자와 장학생들간 자유로운 토크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837475"/>
                  </a:ext>
                </a:extLst>
              </a:tr>
              <a:tr h="4505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16:35~16:40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클로징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토크콘서트 마무리 및 시상식 준비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175836"/>
                  </a:ext>
                </a:extLst>
              </a:tr>
              <a:tr h="807308">
                <a:tc gridSpan="6"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5433" y="200189"/>
            <a:ext cx="910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8. </a:t>
            </a:r>
            <a:r>
              <a:rPr lang="ko-KR" altLang="en-US" b="1" dirty="0">
                <a:latin typeface="+mj-ea"/>
                <a:ea typeface="+mj-ea"/>
              </a:rPr>
              <a:t>토크콘서트 </a:t>
            </a:r>
            <a:r>
              <a:rPr lang="en-US" altLang="ko-KR" b="1" dirty="0">
                <a:latin typeface="+mj-ea"/>
                <a:ea typeface="+mj-ea"/>
              </a:rPr>
              <a:t>: 8</a:t>
            </a:r>
            <a:r>
              <a:rPr lang="ko-KR" altLang="en-US" b="1" dirty="0">
                <a:latin typeface="+mj-ea"/>
                <a:ea typeface="+mj-ea"/>
              </a:rPr>
              <a:t>월 </a:t>
            </a:r>
            <a:r>
              <a:rPr lang="en-US" altLang="ko-KR" b="1" dirty="0">
                <a:latin typeface="+mj-ea"/>
                <a:ea typeface="+mj-ea"/>
              </a:rPr>
              <a:t>15</a:t>
            </a:r>
            <a:r>
              <a:rPr lang="ko-KR" altLang="en-US" b="1" dirty="0">
                <a:latin typeface="+mj-ea"/>
                <a:ea typeface="+mj-ea"/>
              </a:rPr>
              <a:t>일 </a:t>
            </a:r>
            <a:r>
              <a:rPr lang="en-US" altLang="ko-KR" b="1" dirty="0">
                <a:latin typeface="+mj-ea"/>
                <a:ea typeface="+mj-ea"/>
              </a:rPr>
              <a:t>(</a:t>
            </a:r>
            <a:r>
              <a:rPr lang="ko-KR" altLang="en-US" b="1" dirty="0">
                <a:latin typeface="+mj-ea"/>
                <a:ea typeface="+mj-ea"/>
              </a:rPr>
              <a:t>일</a:t>
            </a:r>
            <a:r>
              <a:rPr lang="en-US" altLang="ko-KR" b="1" dirty="0">
                <a:latin typeface="+mj-ea"/>
                <a:ea typeface="+mj-ea"/>
              </a:rPr>
              <a:t>) 14:30 ~ 16:40 </a:t>
            </a:r>
            <a:endParaRPr lang="ko-KR" altLang="en-US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9969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035B-7B88-4135-8C8D-7B1BB0171D66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6" name="제목 5"/>
          <p:cNvSpPr txBox="1">
            <a:spLocks noGrp="1"/>
          </p:cNvSpPr>
          <p:nvPr>
            <p:ph type="title"/>
          </p:nvPr>
        </p:nvSpPr>
        <p:spPr>
          <a:xfrm>
            <a:off x="318052" y="108310"/>
            <a:ext cx="9094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ea"/>
              </a:rPr>
              <a:t>9</a:t>
            </a:r>
            <a:r>
              <a:rPr lang="en-US" altLang="ko-KR" sz="2000" b="1" dirty="0" smtClean="0">
                <a:latin typeface="+mj-ea"/>
                <a:ea typeface="+mj-ea"/>
              </a:rPr>
              <a:t>. </a:t>
            </a:r>
            <a:r>
              <a:rPr lang="ko-KR" altLang="en-US" sz="2000" b="1" dirty="0">
                <a:latin typeface="+mj-ea"/>
                <a:ea typeface="+mj-ea"/>
              </a:rPr>
              <a:t>한성 과학상 시상식 </a:t>
            </a:r>
            <a:r>
              <a:rPr lang="en-US" altLang="ko-KR" sz="2000" b="1" dirty="0">
                <a:latin typeface="+mj-ea"/>
                <a:ea typeface="+mj-ea"/>
              </a:rPr>
              <a:t>: 8</a:t>
            </a:r>
            <a:r>
              <a:rPr lang="ko-KR" altLang="en-US" sz="2000" b="1" dirty="0">
                <a:latin typeface="+mj-ea"/>
                <a:ea typeface="+mj-ea"/>
              </a:rPr>
              <a:t>월 </a:t>
            </a:r>
            <a:r>
              <a:rPr lang="en-US" altLang="ko-KR" sz="2000" b="1" dirty="0">
                <a:latin typeface="+mj-ea"/>
                <a:ea typeface="+mj-ea"/>
              </a:rPr>
              <a:t>15</a:t>
            </a:r>
            <a:r>
              <a:rPr lang="ko-KR" altLang="en-US" sz="2000" b="1" dirty="0">
                <a:latin typeface="+mj-ea"/>
                <a:ea typeface="+mj-ea"/>
              </a:rPr>
              <a:t>일 </a:t>
            </a:r>
            <a:r>
              <a:rPr lang="en-US" altLang="ko-KR" sz="2000" b="1" dirty="0">
                <a:latin typeface="+mj-ea"/>
                <a:ea typeface="+mj-ea"/>
              </a:rPr>
              <a:t>(</a:t>
            </a:r>
            <a:r>
              <a:rPr lang="ko-KR" altLang="en-US" sz="2000" b="1" dirty="0">
                <a:latin typeface="+mj-ea"/>
              </a:rPr>
              <a:t>일</a:t>
            </a:r>
            <a:r>
              <a:rPr lang="en-US" altLang="ko-KR" sz="2000" b="1" dirty="0">
                <a:latin typeface="+mj-ea"/>
                <a:ea typeface="+mj-ea"/>
              </a:rPr>
              <a:t>) 17:00 ~ 18:20      </a:t>
            </a:r>
            <a:endParaRPr lang="ko-KR" altLang="en-US" sz="1500" b="1" dirty="0">
              <a:latin typeface="+mj-ea"/>
              <a:ea typeface="+mj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668042"/>
              </p:ext>
            </p:extLst>
          </p:nvPr>
        </p:nvGraphicFramePr>
        <p:xfrm>
          <a:off x="401796" y="482600"/>
          <a:ext cx="9102408" cy="5806142"/>
        </p:xfrm>
        <a:graphic>
          <a:graphicData uri="http://schemas.openxmlformats.org/drawingml/2006/table">
            <a:tbl>
              <a:tblPr/>
              <a:tblGrid>
                <a:gridCol w="881858">
                  <a:extLst>
                    <a:ext uri="{9D8B030D-6E8A-4147-A177-3AD203B41FA5}">
                      <a16:colId xmlns:a16="http://schemas.microsoft.com/office/drawing/2014/main" val="4087459201"/>
                    </a:ext>
                  </a:extLst>
                </a:gridCol>
                <a:gridCol w="1193530">
                  <a:extLst>
                    <a:ext uri="{9D8B030D-6E8A-4147-A177-3AD203B41FA5}">
                      <a16:colId xmlns:a16="http://schemas.microsoft.com/office/drawing/2014/main" val="393894237"/>
                    </a:ext>
                  </a:extLst>
                </a:gridCol>
                <a:gridCol w="694799">
                  <a:extLst>
                    <a:ext uri="{9D8B030D-6E8A-4147-A177-3AD203B41FA5}">
                      <a16:colId xmlns:a16="http://schemas.microsoft.com/office/drawing/2014/main" val="3559359481"/>
                    </a:ext>
                  </a:extLst>
                </a:gridCol>
                <a:gridCol w="708030">
                  <a:extLst>
                    <a:ext uri="{9D8B030D-6E8A-4147-A177-3AD203B41FA5}">
                      <a16:colId xmlns:a16="http://schemas.microsoft.com/office/drawing/2014/main" val="3556942997"/>
                    </a:ext>
                  </a:extLst>
                </a:gridCol>
                <a:gridCol w="3300976">
                  <a:extLst>
                    <a:ext uri="{9D8B030D-6E8A-4147-A177-3AD203B41FA5}">
                      <a16:colId xmlns:a16="http://schemas.microsoft.com/office/drawing/2014/main" val="304633573"/>
                    </a:ext>
                  </a:extLst>
                </a:gridCol>
                <a:gridCol w="2323215">
                  <a:extLst>
                    <a:ext uri="{9D8B030D-6E8A-4147-A177-3AD203B41FA5}">
                      <a16:colId xmlns:a16="http://schemas.microsoft.com/office/drawing/2014/main" val="2431824566"/>
                    </a:ext>
                  </a:extLst>
                </a:gridCol>
              </a:tblGrid>
              <a:tr h="1566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시간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항목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진행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세부 내용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준비물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689146"/>
                  </a:ext>
                </a:extLst>
              </a:tr>
              <a:tr h="2182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16:50~17:00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온라인 환경 체크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ZOOM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오픈놀</a:t>
                      </a: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참석자 전원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ZOOM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접속 및 출석체크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409944"/>
                  </a:ext>
                </a:extLst>
              </a:tr>
              <a:tr h="2182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17:00~17:05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개회 안내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한성홀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유튜브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개회 안내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687471"/>
                  </a:ext>
                </a:extLst>
              </a:tr>
              <a:tr h="4056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17:05~17:10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국민의례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1610" marR="0" indent="-18161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국기에 대한 경례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/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애국가 합창 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절만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81610" marR="0" indent="-18161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내빈소개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국기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국민의례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애국가 음원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307331"/>
                  </a:ext>
                </a:extLst>
              </a:tr>
              <a:tr h="4056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17:10~17:15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장학회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소개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한성 재단 소개 영상 시청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한성 손재한 명예이사장님 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일대기 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PPT</a:t>
                      </a: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한성 재단 소개 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PPT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405794"/>
                  </a:ext>
                </a:extLst>
              </a:tr>
              <a:tr h="26673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17:15~17:35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과학상 제정의 뜻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과학상 제정의 뜻 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208408"/>
                  </a:ext>
                </a:extLst>
              </a:tr>
              <a:tr h="4476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 과학상 경과보고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총장님</a:t>
                      </a:r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재단 수석고문</a:t>
                      </a:r>
                      <a:r>
                        <a:rPr lang="en-US" altLang="ko-KR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고려사이버대학교 김진성 총장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aseline="0" dirty="0"/>
                        <a:t>- </a:t>
                      </a:r>
                      <a:r>
                        <a:rPr lang="ko-KR" altLang="en-US" sz="1100" baseline="0" dirty="0"/>
                        <a:t>현장 진행</a:t>
                      </a:r>
                      <a:endParaRPr lang="ko-KR" altLang="en-US" sz="1100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743926"/>
                  </a:ext>
                </a:extLst>
              </a:tr>
              <a:tr h="2802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17:35~17:40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수상자 소개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kern="0" spc="-50" baseline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한성 과학상 수상자 소개</a:t>
                      </a:r>
                      <a:endParaRPr lang="en-US" altLang="ko-KR" sz="1100" kern="0" spc="-5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486570"/>
                  </a:ext>
                </a:extLst>
              </a:tr>
              <a:tr h="6997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17:40~18:05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분야별 시상 및 수상소감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물리학 분야 김근수 연세대학교 부교수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화학 분야 </a:t>
                      </a:r>
                      <a:r>
                        <a:rPr lang="ko-KR" altLang="en-US" sz="1100" kern="0" spc="-50" baseline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정유성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한국과학기술원 교수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생명과학 분야 지성욱 고려대학교 부교수</a:t>
                      </a:r>
                      <a:endParaRPr lang="en-US" altLang="ko-KR" sz="1100" kern="0" spc="-50" baseline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937049"/>
                  </a:ext>
                </a:extLst>
              </a:tr>
              <a:tr h="51261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18:05~18:10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장학생대표 축사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엄산마루</a:t>
                      </a:r>
                      <a:endParaRPr lang="ko-KR" altLang="en-US" sz="1100" kern="0" spc="-5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일천 </a:t>
                      </a:r>
                      <a:r>
                        <a:rPr lang="ko-KR" altLang="en-US" sz="1100" kern="0" spc="-50" baseline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삼백명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kern="0" spc="-50" baseline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한성노벨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장학생을 대표하여 축하를 드림 </a:t>
                      </a:r>
                      <a:endParaRPr lang="en-US" altLang="ko-KR" sz="1100" kern="0" spc="-50" baseline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현장 진행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158287"/>
                  </a:ext>
                </a:extLst>
              </a:tr>
              <a:tr h="339694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이사장님</a:t>
                      </a:r>
                      <a:endParaRPr lang="en-US" altLang="ko-KR" sz="1100" kern="0" spc="-5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축사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이사장님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dirty="0"/>
                        <a:t>- </a:t>
                      </a:r>
                      <a:r>
                        <a:rPr lang="ko-KR" altLang="en-US" sz="1100" dirty="0"/>
                        <a:t>이사장님 환영사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9712"/>
                  </a:ext>
                </a:extLst>
              </a:tr>
              <a:tr h="6107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18:10~18:15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시상식 폐회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/>
                        <a:t>사회자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dirty="0"/>
                        <a:t>- </a:t>
                      </a:r>
                      <a:r>
                        <a:rPr lang="ko-KR" altLang="en-US" sz="1100" dirty="0"/>
                        <a:t>시상식 폐회 안내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진행자 </a:t>
                      </a:r>
                      <a:r>
                        <a:rPr lang="ko-KR" altLang="en-US" sz="1400" dirty="0" err="1"/>
                        <a:t>클로징</a:t>
                      </a:r>
                      <a:r>
                        <a:rPr lang="ko-KR" altLang="en-US" sz="1400" dirty="0"/>
                        <a:t> 멘트</a:t>
                      </a:r>
                      <a:endParaRPr lang="ko-KR" altLang="en-US" dirty="0"/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0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18:15~18:20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캠프 폐회사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총장님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캠프 폐회사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김진성 총장님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100" kern="0" spc="-50" baseline="0" dirty="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수료증 안내 </a:t>
                      </a:r>
                      <a:r>
                        <a:rPr lang="en-US" altLang="ko-KR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100" kern="0" spc="-5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사진촬영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- </a:t>
                      </a:r>
                      <a:r>
                        <a:rPr lang="ko-KR" altLang="en-US" sz="1000" dirty="0"/>
                        <a:t>김진성 총장님 라이브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1129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8316</TotalTime>
  <Words>1218</Words>
  <Application>Microsoft Office PowerPoint</Application>
  <PresentationFormat>A4 용지(210x297mm)</PresentationFormat>
  <Paragraphs>403</Paragraphs>
  <Slides>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맑은 고딕</vt:lpstr>
      <vt:lpstr>Arial</vt:lpstr>
      <vt:lpstr>Calibri</vt:lpstr>
      <vt:lpstr>Calibri Light</vt:lpstr>
      <vt:lpstr>Office 테마</vt:lpstr>
      <vt:lpstr>2021 제8회 한성 노벨 영•수재 장학생 여름캠프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9. 한성 과학상 시상식 : 8월 15일 (일) 17:00 ~ 18:20   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 제3회 한성 노벨 영수재 장학생 여름캠프</dc:title>
  <dc:creator>SeokHwan</dc:creator>
  <cp:lastModifiedBy>User</cp:lastModifiedBy>
  <cp:revision>1476</cp:revision>
  <cp:lastPrinted>2020-07-06T09:32:36Z</cp:lastPrinted>
  <dcterms:created xsi:type="dcterms:W3CDTF">2016-07-21T18:58:04Z</dcterms:created>
  <dcterms:modified xsi:type="dcterms:W3CDTF">2021-08-10T04:34:26Z</dcterms:modified>
</cp:coreProperties>
</file>